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6" r:id="rId3"/>
    <p:sldId id="290" r:id="rId4"/>
    <p:sldId id="287" r:id="rId5"/>
    <p:sldId id="265" r:id="rId6"/>
    <p:sldId id="291" r:id="rId7"/>
    <p:sldId id="282" r:id="rId8"/>
    <p:sldId id="281" r:id="rId9"/>
    <p:sldId id="283" r:id="rId10"/>
    <p:sldId id="284" r:id="rId11"/>
    <p:sldId id="285" r:id="rId12"/>
    <p:sldId id="275" r:id="rId13"/>
    <p:sldId id="276" r:id="rId14"/>
    <p:sldId id="277" r:id="rId15"/>
    <p:sldId id="278" r:id="rId16"/>
    <p:sldId id="279" r:id="rId17"/>
    <p:sldId id="280" r:id="rId18"/>
    <p:sldId id="292" r:id="rId19"/>
    <p:sldId id="266" r:id="rId20"/>
    <p:sldId id="293" r:id="rId21"/>
    <p:sldId id="267" r:id="rId22"/>
    <p:sldId id="268" r:id="rId23"/>
    <p:sldId id="274" r:id="rId24"/>
    <p:sldId id="272" r:id="rId25"/>
    <p:sldId id="273" r:id="rId26"/>
    <p:sldId id="294" r:id="rId27"/>
    <p:sldId id="271" r:id="rId28"/>
    <p:sldId id="295" r:id="rId29"/>
    <p:sldId id="296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82270" autoAdjust="0"/>
  </p:normalViewPr>
  <p:slideViewPr>
    <p:cSldViewPr snapToGrid="0" showGuides="1">
      <p:cViewPr varScale="1">
        <p:scale>
          <a:sx n="75" d="100"/>
          <a:sy n="75" d="100"/>
        </p:scale>
        <p:origin x="75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gasaka\CHART\Alumni\alumni_list\IHO%20NameList_Statistics_201903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gasaka\CHART\Alumni\alumni_list\IHO%20NameList_Statistics_201903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gasaka\CHART\Alumni\alumni_list\IHO%20NameList_Statistics_2019032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49</c:v>
                </c:pt>
                <c:pt idx="1">
                  <c:v>36</c:v>
                </c:pt>
                <c:pt idx="2">
                  <c:v>20</c:v>
                </c:pt>
                <c:pt idx="3">
                  <c:v>30</c:v>
                </c:pt>
                <c:pt idx="4">
                  <c:v>27</c:v>
                </c:pt>
                <c:pt idx="5">
                  <c:v>20</c:v>
                </c:pt>
                <c:pt idx="6">
                  <c:v>28</c:v>
                </c:pt>
                <c:pt idx="7">
                  <c:v>32</c:v>
                </c:pt>
                <c:pt idx="8">
                  <c:v>33</c:v>
                </c:pt>
                <c:pt idx="9">
                  <c:v>28</c:v>
                </c:pt>
                <c:pt idx="10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7CE-4DA1-BD5D-23E5D6C11C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902040"/>
        <c:axId val="210902432"/>
      </c:lineChart>
      <c:catAx>
        <c:axId val="210902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902432"/>
        <c:crosses val="autoZero"/>
        <c:auto val="1"/>
        <c:lblAlgn val="ctr"/>
        <c:lblOffset val="100"/>
        <c:noMultiLvlLbl val="0"/>
      </c:catAx>
      <c:valAx>
        <c:axId val="210902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902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AA3-4E06-8796-A2554420EF6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AA3-4E06-8796-A2554420EF6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'gender distribution'!$B$1:$B$2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'gender distribution'!$C$1:$C$2</c:f>
              <c:numCache>
                <c:formatCode>General</c:formatCode>
                <c:ptCount val="2"/>
                <c:pt idx="0">
                  <c:v>63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A3-4E06-8796-A2554420EF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75255091181720124"/>
          <c:y val="0.3200790716661035"/>
          <c:w val="0.20682725265343391"/>
          <c:h val="0.426976620099674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500" baseline="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118616751853388E-2"/>
          <c:y val="1.8276762402088774E-2"/>
          <c:w val="0.94887553529493018"/>
          <c:h val="0.91070948376883698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'Age distribution'!$A$4:$J$4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'Age distribution'!$A$5:$J$5</c:f>
              <c:numCache>
                <c:formatCode>General</c:formatCode>
                <c:ptCount val="10"/>
                <c:pt idx="0">
                  <c:v>37.714285714285715</c:v>
                </c:pt>
                <c:pt idx="1">
                  <c:v>33.428571428571431</c:v>
                </c:pt>
                <c:pt idx="2">
                  <c:v>31.166666666666668</c:v>
                </c:pt>
                <c:pt idx="3">
                  <c:v>35.571428571428569</c:v>
                </c:pt>
                <c:pt idx="4">
                  <c:v>36.285714285714285</c:v>
                </c:pt>
                <c:pt idx="5">
                  <c:v>31.428571428571427</c:v>
                </c:pt>
                <c:pt idx="6">
                  <c:v>30.222222222222221</c:v>
                </c:pt>
                <c:pt idx="7">
                  <c:v>30.375</c:v>
                </c:pt>
                <c:pt idx="8">
                  <c:v>31.5</c:v>
                </c:pt>
                <c:pt idx="9">
                  <c:v>36.5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261-4C7D-B3A0-0F3BAB4A4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6155480"/>
        <c:axId val="376155872"/>
      </c:lineChart>
      <c:catAx>
        <c:axId val="376155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6155872"/>
        <c:crosses val="autoZero"/>
        <c:auto val="1"/>
        <c:lblAlgn val="ctr"/>
        <c:lblOffset val="100"/>
        <c:noMultiLvlLbl val="0"/>
      </c:catAx>
      <c:valAx>
        <c:axId val="376155872"/>
        <c:scaling>
          <c:orientation val="minMax"/>
          <c:max val="50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6155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33945756780403"/>
          <c:y val="0.15522965879265091"/>
          <c:w val="0.41709908136482943"/>
          <c:h val="0.6951651356080490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60D-42EC-B5C3-4BD7A85C0C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60D-42EC-B5C3-4BD7A85C0C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60D-42EC-B5C3-4BD7A85C0C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60D-42EC-B5C3-4BD7A85C0C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60D-42EC-B5C3-4BD7A85C0C6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'Career type'!$A$1:$A$5</c:f>
              <c:strCache>
                <c:ptCount val="5"/>
                <c:pt idx="0">
                  <c:v>Cartographer</c:v>
                </c:pt>
                <c:pt idx="1">
                  <c:v>Hydrographer</c:v>
                </c:pt>
                <c:pt idx="2">
                  <c:v>MSI</c:v>
                </c:pt>
                <c:pt idx="3">
                  <c:v>Other</c:v>
                </c:pt>
                <c:pt idx="4">
                  <c:v>Unknown</c:v>
                </c:pt>
              </c:strCache>
            </c:strRef>
          </c:cat>
          <c:val>
            <c:numRef>
              <c:f>'Career type'!$B$1:$B$5</c:f>
              <c:numCache>
                <c:formatCode>General</c:formatCode>
                <c:ptCount val="5"/>
                <c:pt idx="0">
                  <c:v>48</c:v>
                </c:pt>
                <c:pt idx="1">
                  <c:v>15</c:v>
                </c:pt>
                <c:pt idx="2">
                  <c:v>5</c:v>
                </c:pt>
                <c:pt idx="3">
                  <c:v>9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60D-42EC-B5C3-4BD7A85C0C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69384232405731894"/>
          <c:y val="0.29400622438393903"/>
          <c:w val="0.24958233481684355"/>
          <c:h val="0.459773473240250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3437C-8FA6-43C1-8D4C-4704D5184518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69F27-73AD-4447-BEF6-26362C50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97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Mr.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Mitsuyuki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Unno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Chief Manager, Maritime Safety Team, Maritime Affairs Department, </a:t>
            </a:r>
            <a:r>
              <a:rPr lang="en-GB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Nippon Foundation</a:t>
            </a:r>
          </a:p>
          <a:p>
            <a:endParaRPr lang="en-GB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Mr. Shigeru Nakabayashi, JHOD – IHB – UKHO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69F27-73AD-4447-BEF6-26362C50B2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99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part of a global network of professionals that produce nautical charts, products and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69F27-73AD-4447-BEF6-26362C50B2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06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contribute to the social development of people across the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69F27-73AD-4447-BEF6-26362C50B2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39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ensure the use of Standards in harmonized nautical charts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69F27-73AD-4447-BEF6-26362C50B2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1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women and men that contribute to the blue economy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69F27-73AD-4447-BEF6-26362C50B2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25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contribute to the sustainable use and protections of oceans, seas and inland waters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69F27-73AD-4447-BEF6-26362C50B2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13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69F27-73AD-4447-BEF6-26362C50B2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94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69F27-73AD-4447-BEF6-26362C50B2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73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69F27-73AD-4447-BEF6-26362C50B2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15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69F27-73AD-4447-BEF6-26362C50B24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97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part of this dream and its realization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 years later</a:t>
            </a:r>
            <a:endParaRPr lang="en-US" sz="2400" dirty="0"/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only to create capacity but to enable its happening</a:t>
            </a:r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Providing training and networking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69F27-73AD-4447-BEF6-26362C50B2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17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69F27-73AD-4447-BEF6-26362C50B2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00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10 years of investment in women and men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69F27-73AD-4447-BEF6-26362C50B2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96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Nautical cartographers mostly from developing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69F27-73AD-4447-BEF6-26362C50B2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36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building the national infrastructure of our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69F27-73AD-4447-BEF6-26362C50B2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37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creating opportunities for equality in our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69F27-73AD-4447-BEF6-26362C50B2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47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Creating conditions for safe navigation worldwide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69F27-73AD-4447-BEF6-26362C50B2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49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Ensuring that the hydrographic knowledge is sustainably used by our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69F27-73AD-4447-BEF6-26362C50B2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23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D24-6168-4C6E-B4D2-E6B466BDF756}" type="datetimeFigureOut">
              <a:rPr lang="fr-FR" smtClean="0"/>
              <a:t>28/10/2019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E966-1BD1-4C85-866E-DF3AF3395196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319" y="0"/>
            <a:ext cx="3437937" cy="114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49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D24-6168-4C6E-B4D2-E6B466BDF756}" type="datetimeFigureOut">
              <a:rPr lang="fr-FR" smtClean="0"/>
              <a:t>28/10/2019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E966-1BD1-4C85-866E-DF3AF339519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825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D24-6168-4C6E-B4D2-E6B466BDF756}" type="datetimeFigureOut">
              <a:rPr lang="fr-FR" smtClean="0"/>
              <a:t>28/10/2019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E966-1BD1-4C85-866E-DF3AF3395196}" type="slidenum">
              <a:rPr lang="fr-FR" smtClean="0"/>
              <a:t>‹#›</a:t>
            </a:fld>
            <a:endParaRPr lang="fr-FR"/>
          </a:p>
        </p:txBody>
      </p:sp>
      <p:grpSp>
        <p:nvGrpSpPr>
          <p:cNvPr id="7" name="Group 6"/>
          <p:cNvGrpSpPr/>
          <p:nvPr/>
        </p:nvGrpSpPr>
        <p:grpSpPr>
          <a:xfrm>
            <a:off x="-2" y="0"/>
            <a:ext cx="1884105" cy="1887824"/>
            <a:chOff x="-2" y="0"/>
            <a:chExt cx="1884105" cy="1887824"/>
          </a:xfrm>
        </p:grpSpPr>
        <p:grpSp>
          <p:nvGrpSpPr>
            <p:cNvPr id="8" name="Group 7"/>
            <p:cNvGrpSpPr/>
            <p:nvPr/>
          </p:nvGrpSpPr>
          <p:grpSpPr>
            <a:xfrm>
              <a:off x="-2" y="818"/>
              <a:ext cx="1884105" cy="1887006"/>
              <a:chOff x="-2" y="818"/>
              <a:chExt cx="1884105" cy="188700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566" y="818"/>
                <a:ext cx="944537" cy="94164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" y="942458"/>
                <a:ext cx="939567" cy="945366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939567" cy="942458"/>
            </a:xfrm>
            <a:prstGeom prst="rect">
              <a:avLst/>
            </a:prstGeom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879132" y="0"/>
            <a:ext cx="10312867" cy="883167"/>
          </a:xfrm>
        </p:spPr>
        <p:txBody>
          <a:bodyPr>
            <a:normAutofit/>
          </a:bodyPr>
          <a:lstStyle>
            <a:lvl1pPr>
              <a:defRPr sz="2400" cap="all" baseline="0">
                <a:latin typeface="Arial Black" panose="020B0A04020102020204" pitchFamily="34" charset="0"/>
                <a:cs typeface="Adobe Naskh Medium" panose="01010101010101010101" pitchFamily="50" charset="-78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510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D24-6168-4C6E-B4D2-E6B466BDF756}" type="datetimeFigureOut">
              <a:rPr lang="fr-FR" smtClean="0"/>
              <a:t>28/10/2019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E966-1BD1-4C85-866E-DF3AF339519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6873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D24-6168-4C6E-B4D2-E6B466BDF756}" type="datetimeFigureOut">
              <a:rPr lang="fr-FR" smtClean="0"/>
              <a:t>28/10/2019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E966-1BD1-4C85-866E-DF3AF339519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7945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D24-6168-4C6E-B4D2-E6B466BDF756}" type="datetimeFigureOut">
              <a:rPr lang="fr-FR" smtClean="0"/>
              <a:t>28/10/2019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E966-1BD1-4C85-866E-DF3AF339519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9802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D24-6168-4C6E-B4D2-E6B466BDF756}" type="datetimeFigureOut">
              <a:rPr lang="fr-FR" smtClean="0"/>
              <a:t>28/10/2019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E966-1BD1-4C85-866E-DF3AF339519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14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D24-6168-4C6E-B4D2-E6B466BDF756}" type="datetimeFigureOut">
              <a:rPr lang="fr-FR" smtClean="0"/>
              <a:t>28/10/2019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E966-1BD1-4C85-866E-DF3AF339519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310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D24-6168-4C6E-B4D2-E6B466BDF756}" type="datetimeFigureOut">
              <a:rPr lang="fr-FR" smtClean="0"/>
              <a:t>28/10/2019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E966-1BD1-4C85-866E-DF3AF339519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337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D24-6168-4C6E-B4D2-E6B466BDF756}" type="datetimeFigureOut">
              <a:rPr lang="fr-FR" smtClean="0"/>
              <a:t>28/10/2019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E966-1BD1-4C85-866E-DF3AF339519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755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EDD24-6168-4C6E-B4D2-E6B466BDF756}" type="datetimeFigureOut">
              <a:rPr lang="fr-FR" smtClean="0"/>
              <a:t>28/10/2019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0E966-1BD1-4C85-866E-DF3AF339519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750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alberto.neves@iho.int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46263"/>
            <a:ext cx="12192000" cy="1868487"/>
          </a:xfrm>
        </p:spPr>
        <p:txBody>
          <a:bodyPr>
            <a:normAutofit/>
          </a:bodyPr>
          <a:lstStyle/>
          <a:p>
            <a:r>
              <a:rPr lang="en-US" sz="4800" dirty="0"/>
              <a:t>Historical development of the </a:t>
            </a:r>
            <a:r>
              <a:rPr lang="fr-FR" sz="4800" dirty="0"/>
              <a:t>CHART </a:t>
            </a:r>
            <a:r>
              <a:rPr lang="en-GB" sz="4800" dirty="0"/>
              <a:t>project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25938"/>
            <a:ext cx="9144000" cy="1655762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Alberto Costa NEVES </a:t>
            </a:r>
          </a:p>
          <a:p>
            <a:r>
              <a:rPr lang="fr-FR" dirty="0"/>
              <a:t>IHO Assistant Director</a:t>
            </a:r>
          </a:p>
        </p:txBody>
      </p:sp>
    </p:spTree>
    <p:extLst>
      <p:ext uri="{BB962C8B-B14F-4D97-AF65-F5344CB8AC3E}">
        <p14:creationId xmlns:p14="http://schemas.microsoft.com/office/powerpoint/2010/main" val="3914586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32" t="2716" r="1532" b="2589"/>
          <a:stretch/>
        </p:blipFill>
        <p:spPr>
          <a:xfrm>
            <a:off x="1448196" y="1152525"/>
            <a:ext cx="9118204" cy="575627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4166951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0" b="5197"/>
          <a:stretch/>
        </p:blipFill>
        <p:spPr>
          <a:xfrm>
            <a:off x="1879132" y="883167"/>
            <a:ext cx="8798425" cy="58039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1485156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1320799"/>
            <a:ext cx="7810499" cy="519003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3795369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2015</a:t>
            </a:r>
          </a:p>
        </p:txBody>
      </p:sp>
      <p:pic>
        <p:nvPicPr>
          <p:cNvPr id="5" name="Picture 7" descr="D:\Mr Uno Visit\IMG_5748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14166" r="1506" b="7926"/>
          <a:stretch/>
        </p:blipFill>
        <p:spPr>
          <a:xfrm>
            <a:off x="2336800" y="1224749"/>
            <a:ext cx="8470900" cy="5404651"/>
          </a:xfrm>
          <a:noFill/>
        </p:spPr>
      </p:pic>
    </p:spTree>
    <p:extLst>
      <p:ext uri="{BB962C8B-B14F-4D97-AF65-F5344CB8AC3E}">
        <p14:creationId xmlns:p14="http://schemas.microsoft.com/office/powerpoint/2010/main" val="2196022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211" y="1562100"/>
            <a:ext cx="8971845" cy="50466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3732861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85" b="4979"/>
          <a:stretch/>
        </p:blipFill>
        <p:spPr>
          <a:xfrm>
            <a:off x="1708765" y="1143000"/>
            <a:ext cx="9314835" cy="54483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233334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2018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1AD2C9A-3FE2-4561-807D-E8E402D5F4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9" r="1449"/>
          <a:stretch>
            <a:fillRect/>
          </a:stretch>
        </p:blipFill>
        <p:spPr>
          <a:xfrm>
            <a:off x="2153391" y="990600"/>
            <a:ext cx="9009909" cy="55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34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028578"/>
            <a:ext cx="8762643" cy="582942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416062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4000" dirty="0"/>
              <a:t>History of chart project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E003F53-4265-4C73-BD49-9CB2271FD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226" y="3004686"/>
            <a:ext cx="10515600" cy="31024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dirty="0"/>
              <a:t>Level of interest for the CHART education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86186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4000" dirty="0"/>
              <a:t>Applicants to the programme</a:t>
            </a:r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3018908873"/>
              </p:ext>
            </p:extLst>
          </p:nvPr>
        </p:nvGraphicFramePr>
        <p:xfrm>
          <a:off x="964733" y="1016000"/>
          <a:ext cx="10597347" cy="5841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93997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4000" dirty="0"/>
              <a:t>History of chart project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E003F53-4265-4C73-BD49-9CB2271FD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226" y="3004686"/>
            <a:ext cx="10515600" cy="31024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dirty="0"/>
              <a:t>It all started with a dream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5331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4000" dirty="0"/>
              <a:t>History of chart project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E003F53-4265-4C73-BD49-9CB2271FD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226" y="3004686"/>
            <a:ext cx="10515600" cy="31024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dirty="0"/>
              <a:t>Where are we from?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52167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2031532" y="-19308"/>
            <a:ext cx="10160467" cy="883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Adobe Naskh Medium" panose="01010101010101010101" pitchFamily="50" charset="-78"/>
              </a:defRPr>
            </a:lvl1pPr>
          </a:lstStyle>
          <a:p>
            <a:r>
              <a:rPr lang="en-US" dirty="0"/>
              <a:t> GEOGRAPHICAL DISTRIBUTION (</a:t>
            </a:r>
            <a:r>
              <a:rPr lang="en-US" dirty="0" err="1"/>
              <a:t>ALUmNI</a:t>
            </a:r>
            <a:r>
              <a:rPr lang="en-US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98E4F8-D6BE-420A-AC72-8CE74A447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7201"/>
            <a:ext cx="12191999" cy="692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32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031532" y="9266"/>
            <a:ext cx="10312867" cy="883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Adobe Naskh Medium" panose="01010101010101010101" pitchFamily="50" charset="-78"/>
              </a:defRPr>
            </a:lvl1pPr>
          </a:lstStyle>
          <a:p>
            <a:r>
              <a:rPr lang="en-US" dirty="0"/>
              <a:t> GEOGRAPHICAL DISTRIBUTION</a:t>
            </a:r>
          </a:p>
          <a:p>
            <a:r>
              <a:rPr lang="en-US" dirty="0"/>
              <a:t> (incl. extended alumni)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EB35AA-BC1A-485D-8533-BAE66A447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201"/>
            <a:ext cx="12192000" cy="692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05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4000" dirty="0"/>
              <a:t>GENDER DIVERSITY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0304230"/>
              </p:ext>
            </p:extLst>
          </p:nvPr>
        </p:nvGraphicFramePr>
        <p:xfrm>
          <a:off x="-500380" y="678180"/>
          <a:ext cx="11869419" cy="6179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4672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average age of trainees at time of the course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1905296"/>
              </p:ext>
            </p:extLst>
          </p:nvPr>
        </p:nvGraphicFramePr>
        <p:xfrm>
          <a:off x="982980" y="990600"/>
          <a:ext cx="10312866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3328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consistent career path as cartographers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3063483"/>
              </p:ext>
            </p:extLst>
          </p:nvPr>
        </p:nvGraphicFramePr>
        <p:xfrm>
          <a:off x="396239" y="701040"/>
          <a:ext cx="11399521" cy="670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1186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4000" dirty="0"/>
              <a:t>History of chart project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E003F53-4265-4C73-BD49-9CB2271FD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226" y="3004686"/>
            <a:ext cx="10515600" cy="31024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dirty="0"/>
              <a:t>Conclusion</a:t>
            </a:r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0509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87450" y="1284943"/>
            <a:ext cx="10515600" cy="54816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Alumni have:</a:t>
            </a:r>
          </a:p>
          <a:p>
            <a:r>
              <a:rPr lang="en-US" sz="4000" dirty="0"/>
              <a:t>sustained a long career path in hydrographic offices</a:t>
            </a:r>
          </a:p>
          <a:p>
            <a:r>
              <a:rPr lang="en-US" sz="4000" dirty="0"/>
              <a:t>reviewed the whole charting schemes in some offices</a:t>
            </a:r>
          </a:p>
          <a:p>
            <a:r>
              <a:rPr lang="en-US" sz="4000" dirty="0"/>
              <a:t>taken decision making roles for charting and beyond</a:t>
            </a:r>
          </a:p>
          <a:p>
            <a:r>
              <a:rPr lang="en-US" sz="4000" dirty="0"/>
              <a:t>engaged as teachers and instructors in their countries</a:t>
            </a:r>
          </a:p>
          <a:p>
            <a:r>
              <a:rPr lang="en-US" sz="4000" dirty="0"/>
              <a:t>have significantly improved the chart quality and coverage worldwide (next presentation)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40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097401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87450" y="2794000"/>
            <a:ext cx="10515600" cy="3972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600" dirty="0"/>
              <a:t>The CHAR Project is a case of success.</a:t>
            </a:r>
          </a:p>
          <a:p>
            <a:pPr marL="0" indent="0">
              <a:buNone/>
            </a:pPr>
            <a:endParaRPr lang="en-US" sz="6600" dirty="0"/>
          </a:p>
          <a:p>
            <a:pPr marL="0" indent="0">
              <a:buNone/>
            </a:pPr>
            <a:endParaRPr lang="en-US" sz="66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40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437019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46263"/>
            <a:ext cx="12192000" cy="1868487"/>
          </a:xfrm>
        </p:spPr>
        <p:txBody>
          <a:bodyPr>
            <a:normAutofit/>
          </a:bodyPr>
          <a:lstStyle/>
          <a:p>
            <a:r>
              <a:rPr lang="en-US" sz="4800" dirty="0"/>
              <a:t>Thank you.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25938"/>
            <a:ext cx="9144000" cy="2074862"/>
          </a:xfrm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dirty="0"/>
              <a:t>Alberto Costa NEVES </a:t>
            </a:r>
          </a:p>
          <a:p>
            <a:r>
              <a:rPr lang="fr-FR" dirty="0"/>
              <a:t>IHO Assistant Director</a:t>
            </a:r>
          </a:p>
          <a:p>
            <a:r>
              <a:rPr lang="fr-FR" dirty="0">
                <a:hlinkClick r:id="rId2"/>
              </a:rPr>
              <a:t>alberto.neves@iho.int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7541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4000" dirty="0"/>
              <a:t>History of chart project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E003F53-4265-4C73-BD49-9CB2271FD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226" y="3004686"/>
            <a:ext cx="10515600" cy="31024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dirty="0"/>
              <a:t>Why we are here?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93367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4000" dirty="0"/>
              <a:t>History of chart project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00DFD0-C37A-4CA5-96F1-3BB74ED67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969" y="972205"/>
            <a:ext cx="10916805" cy="5747377"/>
          </a:xfrm>
          <a:prstGeom prst="rect">
            <a:avLst/>
          </a:prstGeom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727553AB-CE61-4E68-BF91-E9D767F4CBB1}"/>
              </a:ext>
            </a:extLst>
          </p:cNvPr>
          <p:cNvSpPr/>
          <p:nvPr/>
        </p:nvSpPr>
        <p:spPr>
          <a:xfrm>
            <a:off x="5249411" y="1950720"/>
            <a:ext cx="2407920" cy="43054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227835B2-E54B-4FCC-BAE5-F33C05FD3166}"/>
              </a:ext>
            </a:extLst>
          </p:cNvPr>
          <p:cNvSpPr/>
          <p:nvPr/>
        </p:nvSpPr>
        <p:spPr>
          <a:xfrm>
            <a:off x="4365491" y="6331100"/>
            <a:ext cx="2407920" cy="43054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6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4000" dirty="0"/>
              <a:t>History of chart project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970660"/>
              </p:ext>
            </p:extLst>
          </p:nvPr>
        </p:nvGraphicFramePr>
        <p:xfrm>
          <a:off x="0" y="1685116"/>
          <a:ext cx="12191999" cy="4918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0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0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64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74">
                <a:tc>
                  <a:txBody>
                    <a:bodyPr/>
                    <a:lstStyle/>
                    <a:p>
                      <a:r>
                        <a:rPr lang="en-US" dirty="0"/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MOU between IHO and JHA</a:t>
                      </a:r>
                      <a:r>
                        <a:rPr lang="en-US" baseline="0" dirty="0"/>
                        <a:t> (financially supported by NF)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1</a:t>
                      </a:r>
                      <a:r>
                        <a:rPr lang="en-US" baseline="30000" dirty="0"/>
                        <a:t>st</a:t>
                      </a:r>
                      <a:r>
                        <a:rPr lang="en-US" baseline="0" dirty="0"/>
                        <a:t> secondment (Mr. Shigeru NAKABAYASHI)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484">
                <a:tc>
                  <a:txBody>
                    <a:bodyPr/>
                    <a:lstStyle/>
                    <a:p>
                      <a:r>
                        <a:rPr lang="en-US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Japan Capacity Building Project started (1</a:t>
                      </a:r>
                      <a:r>
                        <a:rPr lang="en-US" baseline="0" dirty="0"/>
                        <a:t>st</a:t>
                      </a:r>
                      <a:r>
                        <a:rPr lang="en-US" dirty="0"/>
                        <a:t>): 6 trainee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484">
                <a:tc>
                  <a:txBody>
                    <a:bodyPr/>
                    <a:lstStyle/>
                    <a:p>
                      <a:r>
                        <a:rPr lang="en-US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484">
                <a:tc>
                  <a:txBody>
                    <a:bodyPr/>
                    <a:lstStyle/>
                    <a:p>
                      <a:r>
                        <a:rPr lang="en-US" dirty="0"/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2</a:t>
                      </a:r>
                      <a:r>
                        <a:rPr lang="en-US" baseline="30000" dirty="0"/>
                        <a:t>nd</a:t>
                      </a:r>
                      <a:r>
                        <a:rPr lang="en-US" baseline="0" dirty="0"/>
                        <a:t> secondment (Mr. Satoshi YAMAO)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484">
                <a:tc>
                  <a:txBody>
                    <a:bodyPr/>
                    <a:lstStyle/>
                    <a:p>
                      <a:r>
                        <a:rPr lang="en-US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484">
                <a:tc>
                  <a:txBody>
                    <a:bodyPr/>
                    <a:lstStyle/>
                    <a:p>
                      <a:r>
                        <a:rPr lang="en-US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MOU between IHO and NF agreed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484">
                <a:tc>
                  <a:txBody>
                    <a:bodyPr/>
                    <a:lstStyle/>
                    <a:p>
                      <a:r>
                        <a:rPr lang="en-US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NF-IHO CHART Project started (2014-2016): 7 trainee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606">
                <a:tc>
                  <a:txBody>
                    <a:bodyPr/>
                    <a:lstStyle/>
                    <a:p>
                      <a:r>
                        <a:rPr lang="en-US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3</a:t>
                      </a:r>
                      <a:r>
                        <a:rPr lang="en-US" baseline="30000" dirty="0"/>
                        <a:t>rd</a:t>
                      </a:r>
                      <a:r>
                        <a:rPr lang="en-US" baseline="0" dirty="0"/>
                        <a:t> secondment (Dr. </a:t>
                      </a:r>
                      <a:r>
                        <a:rPr lang="en-US" baseline="0" dirty="0" err="1"/>
                        <a:t>Kentaro</a:t>
                      </a:r>
                      <a:r>
                        <a:rPr lang="en-US" baseline="0" dirty="0"/>
                        <a:t> KANEDA)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484">
                <a:tc>
                  <a:txBody>
                    <a:bodyPr/>
                    <a:lstStyle/>
                    <a:p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r>
                        <a:rPr lang="en-US" baseline="30000" dirty="0"/>
                        <a:t>st</a:t>
                      </a:r>
                      <a:r>
                        <a:rPr lang="en-US" dirty="0"/>
                        <a:t> Alumni Workshop (Bangkok)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6484">
                <a:tc>
                  <a:txBody>
                    <a:bodyPr/>
                    <a:lstStyle/>
                    <a:p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NF-IHO CHART project 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phase started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(2</a:t>
                      </a:r>
                      <a:r>
                        <a:rPr lang="en-US" baseline="0" dirty="0"/>
                        <a:t>016-2019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1480">
                <a:tc>
                  <a:txBody>
                    <a:bodyPr/>
                    <a:lstStyle/>
                    <a:p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Mr. Jeff Bryant retired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4</a:t>
                      </a:r>
                      <a:r>
                        <a:rPr lang="en-US" baseline="30000" dirty="0"/>
                        <a:t>th</a:t>
                      </a:r>
                      <a:r>
                        <a:rPr lang="en-US" baseline="0" dirty="0"/>
                        <a:t> secondment (Mr. Naohiko NAGASAKA)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6484">
                <a:tc>
                  <a:txBody>
                    <a:bodyPr/>
                    <a:lstStyle/>
                    <a:p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Alumni Seminar</a:t>
                      </a:r>
                      <a:r>
                        <a:rPr lang="en-US" baseline="0" dirty="0"/>
                        <a:t> (Singapore)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901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4000" dirty="0"/>
              <a:t>History of chart project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E003F53-4265-4C73-BD49-9CB2271FD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226" y="3004686"/>
            <a:ext cx="10515600" cy="31024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dirty="0"/>
              <a:t>Who are we, the Alumni?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74955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956" y="3632198"/>
            <a:ext cx="3358899" cy="22377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2009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23" y="1193798"/>
            <a:ext cx="3358899" cy="2238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31" y="3632197"/>
            <a:ext cx="3345530" cy="2237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90" y="3632198"/>
            <a:ext cx="3354446" cy="2237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700" y="1193799"/>
            <a:ext cx="2923900" cy="22445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36" y="1193800"/>
            <a:ext cx="3241841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98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6" t="39683" r="15322"/>
          <a:stretch/>
        </p:blipFill>
        <p:spPr>
          <a:xfrm>
            <a:off x="2489200" y="883167"/>
            <a:ext cx="7810500" cy="55393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2010</a:t>
            </a:r>
          </a:p>
        </p:txBody>
      </p:sp>
    </p:spTree>
    <p:extLst>
      <p:ext uri="{BB962C8B-B14F-4D97-AF65-F5344CB8AC3E}">
        <p14:creationId xmlns:p14="http://schemas.microsoft.com/office/powerpoint/2010/main" val="3402012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4" b="1793"/>
          <a:stretch/>
        </p:blipFill>
        <p:spPr>
          <a:xfrm>
            <a:off x="1658408" y="914673"/>
            <a:ext cx="9631892" cy="594332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2220566988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_IHO_New_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_IHO_New_Logo" id="{92376390-61D0-4A4A-9DAB-DA9E6EE3EAC4}" vid="{E943696B-60C2-4457-926B-515312E413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Master_IHO_New_Logo</Template>
  <TotalTime>1447</TotalTime>
  <Words>517</Words>
  <Application>Microsoft Office PowerPoint</Application>
  <PresentationFormat>Widescreen</PresentationFormat>
  <Paragraphs>121</Paragraphs>
  <Slides>29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Master_IHO_New_Logo</vt:lpstr>
      <vt:lpstr>Historical development of the CHART project</vt:lpstr>
      <vt:lpstr> History of chart project</vt:lpstr>
      <vt:lpstr> History of chart project</vt:lpstr>
      <vt:lpstr> History of chart project</vt:lpstr>
      <vt:lpstr> History of chart project</vt:lpstr>
      <vt:lpstr> History of chart project</vt:lpstr>
      <vt:lpstr> 2009</vt:lpstr>
      <vt:lpstr> 2010</vt:lpstr>
      <vt:lpstr> 2011</vt:lpstr>
      <vt:lpstr> 2012</vt:lpstr>
      <vt:lpstr> 2013</vt:lpstr>
      <vt:lpstr> 2014</vt:lpstr>
      <vt:lpstr> 2015</vt:lpstr>
      <vt:lpstr> 2016</vt:lpstr>
      <vt:lpstr> 2017</vt:lpstr>
      <vt:lpstr> 2018</vt:lpstr>
      <vt:lpstr> 2019</vt:lpstr>
      <vt:lpstr> History of chart project</vt:lpstr>
      <vt:lpstr> Applicants to the programme</vt:lpstr>
      <vt:lpstr> History of chart project</vt:lpstr>
      <vt:lpstr> </vt:lpstr>
      <vt:lpstr> </vt:lpstr>
      <vt:lpstr> GENDER DIVERSITY</vt:lpstr>
      <vt:lpstr> average age of trainees at time of the course</vt:lpstr>
      <vt:lpstr>consistent career path as cartographers</vt:lpstr>
      <vt:lpstr> History of chart project</vt:lpstr>
      <vt:lpstr> conclusion</vt:lpstr>
      <vt:lpstr> conclusion</vt:lpstr>
      <vt:lpstr>Thank you.</vt:lpstr>
    </vt:vector>
  </TitlesOfParts>
  <Company>International Hydrographic Bureau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Isabelle Belmonte</dc:creator>
  <cp:lastModifiedBy>Alberto Costaneves</cp:lastModifiedBy>
  <cp:revision>71</cp:revision>
  <dcterms:created xsi:type="dcterms:W3CDTF">2019-06-26T12:25:46Z</dcterms:created>
  <dcterms:modified xsi:type="dcterms:W3CDTF">2019-10-28T17:24:49Z</dcterms:modified>
</cp:coreProperties>
</file>